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3" r:id="rId2"/>
    <p:sldId id="300" r:id="rId3"/>
    <p:sldId id="283" r:id="rId4"/>
    <p:sldId id="290" r:id="rId5"/>
    <p:sldId id="291" r:id="rId6"/>
    <p:sldId id="293" r:id="rId7"/>
    <p:sldId id="292" r:id="rId8"/>
    <p:sldId id="294" r:id="rId9"/>
    <p:sldId id="295" r:id="rId10"/>
    <p:sldId id="296" r:id="rId11"/>
    <p:sldId id="298" r:id="rId12"/>
    <p:sldId id="299" r:id="rId13"/>
    <p:sldId id="287" r:id="rId14"/>
    <p:sldId id="288" r:id="rId15"/>
    <p:sldId id="302" r:id="rId16"/>
    <p:sldId id="303" r:id="rId17"/>
    <p:sldId id="301" r:id="rId18"/>
    <p:sldId id="304" r:id="rId19"/>
    <p:sldId id="275" r:id="rId20"/>
    <p:sldId id="306" r:id="rId21"/>
    <p:sldId id="307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000099"/>
    <a:srgbClr val="CCFF99"/>
    <a:srgbClr val="00CC00"/>
    <a:srgbClr val="CCFFCC"/>
    <a:srgbClr val="339933"/>
    <a:srgbClr val="008000"/>
    <a:srgbClr val="3399FF"/>
    <a:srgbClr val="3333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555CDB06-CEAD-4D33-B781-29938B34D3B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818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7240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5CDB06-CEAD-4D33-B781-29938B34D3B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1790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5CDB06-CEAD-4D33-B781-29938B34D3B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11373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5CDB06-CEAD-4D33-B781-29938B34D3B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114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42265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9868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75338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5CDB06-CEAD-4D33-B781-29938B34D3B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334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2820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555CDB06-CEAD-4D33-B781-29938B34D3B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470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751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507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8197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994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435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CDB06-CEAD-4D33-B781-29938B34D3B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972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CDB06-CEAD-4D33-B781-29938B34D3B0}" type="datetimeFigureOut">
              <a:rPr lang="uk-UA" smtClean="0"/>
              <a:t>02.10.2025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929DB-3D50-4F03-B50B-5FAC17C95E0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338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library/embed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EB243B-0FF3-4E36-BC01-02C744EE47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6" y="59292"/>
            <a:ext cx="1804714" cy="1841483"/>
          </a:xfrm>
          <a:prstGeom prst="rect">
            <a:avLst/>
          </a:prstGeom>
          <a:solidFill>
            <a:srgbClr val="99CCFF"/>
          </a:solidFill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4FB0F5-93BC-4C96-B0EF-0B69789AFD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16" y="4177956"/>
            <a:ext cx="2212848" cy="26800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7B45605-9062-4D0D-81AB-EB2522C4AC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3137" y="5679104"/>
            <a:ext cx="5020573" cy="8314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87780" y="629909"/>
            <a:ext cx="2824812" cy="707886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27 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серпня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 2025 року</a:t>
            </a:r>
          </a:p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12:00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21346" y="2522309"/>
            <a:ext cx="10357679" cy="1569660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chemeClr val="bg1"/>
                </a:solidFill>
              </a:rPr>
              <a:t>Застосування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інноваційних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технологій</a:t>
            </a:r>
            <a:r>
              <a:rPr lang="ru-RU" sz="3200" b="1" dirty="0">
                <a:solidFill>
                  <a:schemeClr val="bg1"/>
                </a:solidFill>
              </a:rPr>
              <a:t> у </a:t>
            </a:r>
            <a:r>
              <a:rPr lang="ru-RU" sz="3200" b="1" dirty="0" err="1">
                <a:solidFill>
                  <a:schemeClr val="bg1"/>
                </a:solidFill>
              </a:rPr>
              <a:t>розвитку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музичних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здібностей</a:t>
            </a:r>
            <a:r>
              <a:rPr lang="ru-RU" sz="3200" b="1" dirty="0">
                <a:solidFill>
                  <a:schemeClr val="bg1"/>
                </a:solidFill>
              </a:rPr>
              <a:t> </a:t>
            </a:r>
            <a:r>
              <a:rPr lang="ru-RU" sz="3200" b="1" dirty="0" err="1">
                <a:solidFill>
                  <a:schemeClr val="bg1"/>
                </a:solidFill>
              </a:rPr>
              <a:t>дітей</a:t>
            </a:r>
            <a:r>
              <a:rPr lang="ru-RU" sz="3200" b="1" dirty="0">
                <a:solidFill>
                  <a:schemeClr val="bg1"/>
                </a:solidFill>
              </a:rPr>
              <a:t> нового </a:t>
            </a:r>
            <a:r>
              <a:rPr lang="ru-RU" sz="3200" b="1" dirty="0" err="1">
                <a:solidFill>
                  <a:schemeClr val="bg1"/>
                </a:solidFill>
              </a:rPr>
              <a:t>покоління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98831" y="4890780"/>
            <a:ext cx="2469295" cy="173065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A7974C-8537-496D-B418-846953CA2E6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8044" y="236569"/>
            <a:ext cx="1561724" cy="14869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FC684F-17F5-4BC5-A0DF-1248A394B42E}"/>
              </a:ext>
            </a:extLst>
          </p:cNvPr>
          <p:cNvSpPr txBox="1"/>
          <p:nvPr/>
        </p:nvSpPr>
        <p:spPr>
          <a:xfrm>
            <a:off x="2367782" y="1588954"/>
            <a:ext cx="7425442" cy="46166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Фаховий модуль для музичних керівників ЗДО</a:t>
            </a:r>
          </a:p>
        </p:txBody>
      </p:sp>
    </p:spTree>
    <p:extLst>
      <p:ext uri="{BB962C8B-B14F-4D97-AF65-F5344CB8AC3E}">
        <p14:creationId xmlns:p14="http://schemas.microsoft.com/office/powerpoint/2010/main" val="3800534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42663" y="531718"/>
            <a:ext cx="10765766" cy="107721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339933"/>
                </a:solidFill>
              </a:rPr>
              <a:t>Здоров’язберігаючі технології, які використовуються в музичному вихованні: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7388" y="2533002"/>
            <a:ext cx="7369684" cy="353943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chemeClr val="accent3">
                    <a:lumMod val="75000"/>
                  </a:schemeClr>
                </a:solidFill>
              </a:rPr>
              <a:t>Оздоровчі та фонопедичні вправи – для розвитку інтонаційного і фонематичного слуху, а також для розширення діапазону мовленнєвого і співочого голосу систематично використовуються розвиваючі ігри з голосом – це наслідування звуків навколишнього світу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5048" y="4169664"/>
            <a:ext cx="2671507" cy="215661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A95501-C8C6-4EED-A231-9DF15D0E100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42736" y="1937738"/>
            <a:ext cx="2513819" cy="20124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3081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3117" y="1966165"/>
            <a:ext cx="10765766" cy="107721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339933"/>
                </a:solidFill>
              </a:rPr>
              <a:t>Здоров’язберігаючі технології, які використовуються в музичному вихованні: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4320" y="3365906"/>
            <a:ext cx="7409021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i="1" dirty="0">
                <a:solidFill>
                  <a:schemeClr val="accent3">
                    <a:lumMod val="75000"/>
                  </a:schemeClr>
                </a:solidFill>
              </a:rPr>
              <a:t>Вокалотерапія або </a:t>
            </a:r>
          </a:p>
          <a:p>
            <a:r>
              <a:rPr lang="uk-UA" sz="3200" b="1" i="1" dirty="0">
                <a:solidFill>
                  <a:schemeClr val="accent3">
                    <a:lumMod val="75000"/>
                  </a:schemeClr>
                </a:solidFill>
              </a:rPr>
              <a:t>«Цілющі звуки». </a:t>
            </a:r>
          </a:p>
          <a:p>
            <a:r>
              <a:rPr lang="uk-UA" sz="3200" b="1" i="1" dirty="0">
                <a:solidFill>
                  <a:schemeClr val="accent3">
                    <a:lumMod val="75000"/>
                  </a:schemeClr>
                </a:solidFill>
              </a:rPr>
              <a:t>Система вокалотерапії, що включає у себе роботу м’язів і голосу – гарний шлях до доброго здоров’я без застосування ліків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978AD7-2FD5-4304-BEC7-76FA65F2CF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5123" y="3866842"/>
            <a:ext cx="3330024" cy="2223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E20C2C-749D-44E2-A130-C3EB194437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11947" y="92716"/>
            <a:ext cx="2953627" cy="20104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E005D38-D7EB-457D-8551-23E0C2CB32A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8348" y="231253"/>
            <a:ext cx="3330024" cy="2223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67267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4265" y="263755"/>
            <a:ext cx="10765766" cy="107721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339933"/>
                </a:solidFill>
              </a:rPr>
              <a:t>Здоров’язберігаючі технології, які використовуються в музичному вихованні</a:t>
            </a:r>
            <a:r>
              <a:rPr lang="ru-RU" sz="3200" b="1" dirty="0">
                <a:solidFill>
                  <a:srgbClr val="339933"/>
                </a:solidFill>
              </a:rPr>
              <a:t>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223" y="1569558"/>
            <a:ext cx="7177178" cy="32397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i="1" dirty="0">
                <a:solidFill>
                  <a:schemeClr val="accent3">
                    <a:lumMod val="75000"/>
                  </a:schemeClr>
                </a:solidFill>
              </a:rPr>
              <a:t>Ритмопластика – сприяє розвитку особистості дошкільника засобами танцювально-ігрової гімнастики. </a:t>
            </a:r>
          </a:p>
          <a:p>
            <a:pPr>
              <a:lnSpc>
                <a:spcPct val="150000"/>
              </a:lnSpc>
            </a:pPr>
            <a:r>
              <a:rPr lang="uk-UA" sz="2800" b="1" i="1" dirty="0">
                <a:solidFill>
                  <a:schemeClr val="accent3">
                    <a:lumMod val="75000"/>
                  </a:schemeClr>
                </a:solidFill>
              </a:rPr>
              <a:t> На ній взаємопов’язані фізичне та музичне виховання дошкільнят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09580" y="1569558"/>
            <a:ext cx="2786981" cy="2615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3D54AC5-97D4-4B4A-8510-E7F9714071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845" y="4717666"/>
            <a:ext cx="3616735" cy="1876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31949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33539" y="343223"/>
            <a:ext cx="6559413" cy="31085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4">
                    <a:lumMod val="75000"/>
                  </a:schemeClr>
                </a:solidFill>
              </a:rPr>
              <a:t>Музичні заняття із використанням здоров’язберігаючих технологій ефективні при обліку індивідуальних і вікових особливостей кожної дитини та її інтересів </a:t>
            </a:r>
          </a:p>
          <a:p>
            <a:r>
              <a:rPr lang="uk-UA" sz="28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0E4709-FF35-4F8D-9D71-BA199251115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1612" y="343223"/>
            <a:ext cx="3185653" cy="23892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62196C98-2F75-4AA8-BCBC-885FCFF290D6}"/>
              </a:ext>
            </a:extLst>
          </p:cNvPr>
          <p:cNvSpPr/>
          <p:nvPr/>
        </p:nvSpPr>
        <p:spPr>
          <a:xfrm>
            <a:off x="353961" y="4451082"/>
            <a:ext cx="622382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Успіх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неможливий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спільної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музичного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керівника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вихователів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активно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допомагають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організовують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самостійне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музикування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4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групі</a:t>
            </a:r>
            <a:endParaRPr lang="uk-UA" sz="24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65D5030-C570-402C-8ECC-0A692DD94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6893" y="2552771"/>
            <a:ext cx="3026646" cy="179798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AF31E0-88E8-48E4-A8E3-69490BDA9CB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1742" y="3323304"/>
            <a:ext cx="4139381" cy="31914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84000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2529" y="581019"/>
            <a:ext cx="10698492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4">
                    <a:lumMod val="75000"/>
                  </a:schemeClr>
                </a:solidFill>
              </a:rPr>
              <a:t>У кожного фахівця — свій арсенал лайфхаків, як вчити дітей співати, використовувати фонограму під час вокальної роботи чи ні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8220" y="1642427"/>
            <a:ext cx="4375354" cy="4925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9ADF82-D0EE-450F-BE4E-76AB5DC4523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1437" y="2418734"/>
            <a:ext cx="4934563" cy="406072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AD72DC-0FF7-4329-8297-942AE323825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29" y="3205283"/>
            <a:ext cx="1505843" cy="76206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4025D5-7D91-4D97-A0CE-330DC6B6CC9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9262" y="4698051"/>
            <a:ext cx="147536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7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4D39B30-0A7E-4F2B-B0D2-0F73DD157BA2}"/>
              </a:ext>
            </a:extLst>
          </p:cNvPr>
          <p:cNvSpPr/>
          <p:nvPr/>
        </p:nvSpPr>
        <p:spPr>
          <a:xfrm>
            <a:off x="314632" y="488901"/>
            <a:ext cx="589263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 </a:t>
            </a:r>
            <a:r>
              <a:rPr lang="uk-UA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«ЗА» 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52D5E9B3-3260-4394-B9A5-AF2D9298267D}"/>
              </a:ext>
            </a:extLst>
          </p:cNvPr>
          <p:cNvSpPr/>
          <p:nvPr/>
        </p:nvSpPr>
        <p:spPr>
          <a:xfrm>
            <a:off x="314632" y="1608160"/>
            <a:ext cx="4404853" cy="45391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i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Фонограми полегшують роботу музичного керівника, дають йому змогу повністю сконцентруватися на розвитку вокальних здібностей дітей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61B10CFD-177E-469F-8A87-7C8D6B55F27E}"/>
              </a:ext>
            </a:extLst>
          </p:cNvPr>
          <p:cNvSpPr/>
          <p:nvPr/>
        </p:nvSpPr>
        <p:spPr>
          <a:xfrm>
            <a:off x="7393858" y="157085"/>
            <a:ext cx="4404852" cy="31700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вихователів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мають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музичної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досвіду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музичному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інструменті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занятті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прогулянці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доречно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</a:t>
            </a:r>
            <a:r>
              <a:rPr lang="ru-RU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фонограми</a:t>
            </a:r>
            <a:r>
              <a:rPr lang="ru-RU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03870D-7A08-4D14-B414-1C9CFB1EEBE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21136" y="2691918"/>
            <a:ext cx="3120328" cy="2371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3EB0CE-EDD4-4EEF-BACB-59E91F03600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3530817"/>
            <a:ext cx="4361231" cy="26350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813730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632" y="2606040"/>
            <a:ext cx="5892636" cy="389286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Використовуйте фонограму лише в особливих випадках, наприклад під час великих святкових виступів. </a:t>
            </a:r>
          </a:p>
          <a:p>
            <a:pPr>
              <a:lnSpc>
                <a:spcPct val="150000"/>
              </a:lnSpc>
            </a:pPr>
            <a:r>
              <a:rPr lang="uk-UA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Добирайте якісні аудіозаписи, вмикайте їх на помірній гучності 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4D39B30-0A7E-4F2B-B0D2-0F73DD157BA2}"/>
              </a:ext>
            </a:extLst>
          </p:cNvPr>
          <p:cNvSpPr/>
          <p:nvPr/>
        </p:nvSpPr>
        <p:spPr>
          <a:xfrm>
            <a:off x="314632" y="488901"/>
            <a:ext cx="5892636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4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 </a:t>
            </a:r>
            <a:r>
              <a:rPr lang="uk-UA" sz="4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«ЗА»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1955C1-A538-4C5D-923C-0A91FA9A56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7184" y="256032"/>
            <a:ext cx="4526280" cy="33171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B625DCF-FC4A-49C8-B9B6-7910D7C503B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2970" y="4112317"/>
            <a:ext cx="2700685" cy="238658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1DEA261-828C-47D0-86B0-09D81A5B59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3505" y="3679451"/>
            <a:ext cx="749808" cy="7347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531BC61-BC6D-4F4A-9B5F-75C799DB9F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0116" y="3573134"/>
            <a:ext cx="1382196" cy="262201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0F88217-E215-4861-984F-FF495112089D}"/>
              </a:ext>
            </a:extLst>
          </p:cNvPr>
          <p:cNvSpPr/>
          <p:nvPr/>
        </p:nvSpPr>
        <p:spPr>
          <a:xfrm>
            <a:off x="314632" y="1673034"/>
            <a:ext cx="687255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Фонограми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дають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змогу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замаскувати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незначні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недоліки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співу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твору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недостатньо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добре </a:t>
            </a:r>
            <a:r>
              <a:rPr lang="ru-RU" sz="20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засвоїли</a:t>
            </a:r>
            <a:endParaRPr lang="uk-UA" sz="20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249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4700451-2D7B-4928-97A6-288410410D13}"/>
              </a:ext>
            </a:extLst>
          </p:cNvPr>
          <p:cNvSpPr/>
          <p:nvPr/>
        </p:nvSpPr>
        <p:spPr>
          <a:xfrm>
            <a:off x="3956355" y="187002"/>
            <a:ext cx="6755247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 </a:t>
            </a:r>
            <a:r>
              <a:rPr lang="uk-UA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«ПРОТИ» </a:t>
            </a:r>
          </a:p>
        </p:txBody>
      </p:sp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DBD80907-4F41-489A-83D0-DD4F6616E519}"/>
              </a:ext>
            </a:extLst>
          </p:cNvPr>
          <p:cNvSpPr/>
          <p:nvPr/>
        </p:nvSpPr>
        <p:spPr>
          <a:xfrm>
            <a:off x="2817504" y="1211743"/>
            <a:ext cx="9216000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 під фонограму обмежує розвиток музичного слуху дошкільників та їхні творчі можливості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4411EA4-0483-40C3-9231-0B2CA118359F}"/>
              </a:ext>
            </a:extLst>
          </p:cNvPr>
          <p:cNvSpPr/>
          <p:nvPr/>
        </p:nvSpPr>
        <p:spPr>
          <a:xfrm>
            <a:off x="1240250" y="2951946"/>
            <a:ext cx="8912352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підлаштовуються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запис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вчаться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відтворювати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звуки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звикають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F1A2F05D-CA65-4DAC-AE2F-86B2D7F6B56F}"/>
              </a:ext>
            </a:extLst>
          </p:cNvPr>
          <p:cNvSpPr/>
          <p:nvPr/>
        </p:nvSpPr>
        <p:spPr>
          <a:xfrm>
            <a:off x="960138" y="5271781"/>
            <a:ext cx="10836981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Фонограма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дає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дітям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змоги</a:t>
            </a:r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імпровізувати</a:t>
            </a:r>
            <a:endParaRPr lang="ru-RU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C1F46F-A4D8-4AF1-B20D-B4C7F168762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46"/>
          <a:stretch/>
        </p:blipFill>
        <p:spPr>
          <a:xfrm>
            <a:off x="750774" y="657319"/>
            <a:ext cx="729624" cy="186410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10A900-55A3-4BA6-8DA0-D24BF7FC9D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50711" y="1929384"/>
            <a:ext cx="1075943" cy="22951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4D34A2E-D002-4CB8-9969-1598F7E7F13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39433" y="4077672"/>
            <a:ext cx="592098" cy="24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46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04700451-2D7B-4928-97A6-288410410D13}"/>
              </a:ext>
            </a:extLst>
          </p:cNvPr>
          <p:cNvSpPr/>
          <p:nvPr/>
        </p:nvSpPr>
        <p:spPr>
          <a:xfrm>
            <a:off x="97587" y="383147"/>
            <a:ext cx="6755247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АРГУМЕНТИ </a:t>
            </a:r>
            <a:r>
              <a:rPr lang="uk-UA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«ПРОТИ» 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8EB0A209-8429-4370-9F19-1E7A8AFB32BA}"/>
              </a:ext>
            </a:extLst>
          </p:cNvPr>
          <p:cNvSpPr/>
          <p:nvPr/>
        </p:nvSpPr>
        <p:spPr>
          <a:xfrm>
            <a:off x="3097439" y="3311756"/>
            <a:ext cx="7086601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музичний керівник на інструменті може легко вхопити відповідну темпову хвилю і </a:t>
            </a:r>
            <a:r>
              <a:rPr lang="uk-UA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підлаштуватися</a:t>
            </a:r>
            <a:r>
              <a:rPr lang="uk-UA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під неї </a:t>
            </a:r>
          </a:p>
        </p:txBody>
      </p: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8097DE3B-7A00-4A03-8AEC-78F28B815E6A}"/>
              </a:ext>
            </a:extLst>
          </p:cNvPr>
          <p:cNvSpPr/>
          <p:nvPr/>
        </p:nvSpPr>
        <p:spPr>
          <a:xfrm>
            <a:off x="313944" y="1159211"/>
            <a:ext cx="900064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Фонограма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лунає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заплановано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не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уповільнюється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не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пришвидшується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хтось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творчому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прагненні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довше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тягне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ноту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навпаки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«перескочив» на </a:t>
            </a:r>
            <a:r>
              <a:rPr lang="ru-RU" sz="2400" b="1" dirty="0" err="1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наступний</a:t>
            </a:r>
            <a:r>
              <a:rPr lang="ru-RU" sz="24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куплет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BF68B2-41F1-41C1-ABDF-6638220460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4586" y="797764"/>
            <a:ext cx="2341067" cy="19508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0D860E2-EF98-4D51-B5B3-68401E988CB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944" y="2875175"/>
            <a:ext cx="2639797" cy="1731414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1514939C-B337-4C27-8B2A-17CBA6A629E6}"/>
              </a:ext>
            </a:extLst>
          </p:cNvPr>
          <p:cNvSpPr/>
          <p:nvPr/>
        </p:nvSpPr>
        <p:spPr>
          <a:xfrm>
            <a:off x="444906" y="4808658"/>
            <a:ext cx="8176081" cy="1815882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Фонограми з високою гучністю небезпечні для дитячого голосу, оскільки спів з таким акомпанементом зазвичай є форсованим і викликає перенапруження зв’язок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898CD23-6C11-4818-8ACC-8C07A60FC7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2428" y="4606588"/>
            <a:ext cx="2943225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88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9281611-8592-4EA3-80A2-32FFFC344E76}"/>
              </a:ext>
            </a:extLst>
          </p:cNvPr>
          <p:cNvSpPr/>
          <p:nvPr/>
        </p:nvSpPr>
        <p:spPr>
          <a:xfrm>
            <a:off x="346554" y="537710"/>
            <a:ext cx="8916865" cy="76944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uk-UA" sz="4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ПЕДАГОГІЧНИЙ КОМПРОМІС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DD56408-61C3-4F02-A4CF-2F5E587AB48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00815"/>
            <a:ext cx="4943681" cy="298628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FF054BA2-FA48-4FD4-AB6F-1691C94CDA66}"/>
              </a:ext>
            </a:extLst>
          </p:cNvPr>
          <p:cNvSpPr/>
          <p:nvPr/>
        </p:nvSpPr>
        <p:spPr>
          <a:xfrm>
            <a:off x="4617720" y="3925527"/>
            <a:ext cx="7360920" cy="267765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музичних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заняттях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ліпше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віддати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перевагу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співу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наживо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музичним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супроводом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нього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живе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звучання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музики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F77BD414-901D-425A-8F00-782E3AD8B8D4}"/>
              </a:ext>
            </a:extLst>
          </p:cNvPr>
          <p:cNvSpPr/>
          <p:nvPr/>
        </p:nvSpPr>
        <p:spPr>
          <a:xfrm>
            <a:off x="1682125" y="1691871"/>
            <a:ext cx="7581294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Добирайте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якісні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аудіозаписи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вмикайте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помірній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гучності</a:t>
            </a:r>
            <a:endParaRPr lang="uk-UA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01DE182-2FEC-46E2-AF7C-7269877AA82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984" y="1307151"/>
            <a:ext cx="2829462" cy="23257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47801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424139-DD7D-4086-9E55-83A0A0107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1265" y="4947594"/>
            <a:ext cx="6806381" cy="142371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Передові технології часто зберігають в собі багато елементів традиційного 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23D33E71-5AEB-4CB9-87B9-075F3C49CD2B}"/>
              </a:ext>
            </a:extLst>
          </p:cNvPr>
          <p:cNvSpPr/>
          <p:nvPr/>
        </p:nvSpPr>
        <p:spPr>
          <a:xfrm>
            <a:off x="304799" y="2831875"/>
            <a:ext cx="4640826" cy="35394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Останнім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часом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з’явилося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педагогічних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технологій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вихованні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не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вони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цілком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47CBDC-382F-44A6-8B9E-3E13F0C1D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799" y="147484"/>
            <a:ext cx="7356493" cy="232277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AAA624-3220-4694-8E46-A4D0B79CB24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1265" y="2287503"/>
            <a:ext cx="2848129" cy="254617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B1F8B2-ACF7-4037-A143-FD5A31126F7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7278" y="587491"/>
            <a:ext cx="4111021" cy="306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3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  <a:alpha val="2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AF4DE15-3040-4F6B-965C-685FD4FF1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109" y="4524494"/>
            <a:ext cx="2510761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5A47BE67-B912-4D0C-A16D-F27EF39C02F1}"/>
              </a:ext>
            </a:extLst>
          </p:cNvPr>
          <p:cNvSpPr/>
          <p:nvPr/>
        </p:nvSpPr>
        <p:spPr>
          <a:xfrm>
            <a:off x="1182624" y="1867376"/>
            <a:ext cx="6096000" cy="2092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Використані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Інноваційні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музичному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https://vseosvita.ua/library/embed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	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варто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співати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дошкільникам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фонограму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https://oplatforma.com.ua ›</a:t>
            </a:r>
          </a:p>
        </p:txBody>
      </p:sp>
    </p:spTree>
    <p:extLst>
      <p:ext uri="{BB962C8B-B14F-4D97-AF65-F5344CB8AC3E}">
        <p14:creationId xmlns:p14="http://schemas.microsoft.com/office/powerpoint/2010/main" val="4129234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B5A2AC-41E8-499C-9D27-FED45D29CD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" y="0"/>
            <a:ext cx="12118848" cy="6675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7BC424-62D2-448E-AC3D-C44599352E4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3773" y="4005072"/>
            <a:ext cx="2822693" cy="2554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48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2714" y="206106"/>
            <a:ext cx="8488392" cy="59093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dirty="0">
                <a:solidFill>
                  <a:schemeClr val="accent4">
                    <a:lumMod val="50000"/>
                  </a:schemeClr>
                </a:solidFill>
                <a:latin typeface="Arial Black" pitchFamily="34" charset="0"/>
              </a:rPr>
              <a:t>Вміле поєднання і застосування традиційних та інноваційних технологій у музичному вихованні допоможуть досягти бажаного результату. Інноваційні технології включають в себе не тільки сучасні технології, але й стереотипні елементи, які довели свою ефективність протягом педагогічної діяльності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D26AA12-C719-4779-8016-E6BD4CAFD9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4641" y="4485967"/>
            <a:ext cx="2571750" cy="17811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2B4CF9-E666-42E8-BCCF-F0BC6648F5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7098" y="1502556"/>
            <a:ext cx="3041453" cy="23165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7412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9DD2D9A-6F1C-4AA7-8C4C-5B7905397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223" y="439661"/>
            <a:ext cx="3658901" cy="28834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9818" y="179094"/>
            <a:ext cx="7842802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у </a:t>
            </a:r>
            <a:r>
              <a:rPr lang="uk-UA" sz="3200" b="1" dirty="0">
                <a:solidFill>
                  <a:srgbClr val="C00000"/>
                </a:solidFill>
              </a:rPr>
              <a:t>музичному вихованні дошкільника застосовуються інноваційні та традиційні технології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785176" y="3355624"/>
            <a:ext cx="8146061" cy="310854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9933"/>
                </a:solidFill>
              </a:rPr>
              <a:t>1) </a:t>
            </a:r>
            <a:r>
              <a:rPr lang="uk-UA" sz="2800" b="1" dirty="0">
                <a:solidFill>
                  <a:srgbClr val="339933"/>
                </a:solidFill>
              </a:rPr>
              <a:t>здоров’язберігаючі технології; </a:t>
            </a:r>
          </a:p>
          <a:p>
            <a:r>
              <a:rPr lang="uk-UA" sz="2800" b="1" dirty="0">
                <a:solidFill>
                  <a:srgbClr val="339933"/>
                </a:solidFill>
              </a:rPr>
              <a:t>2) проектна діяльність; </a:t>
            </a:r>
          </a:p>
          <a:p>
            <a:r>
              <a:rPr lang="uk-UA" sz="2800" b="1" dirty="0">
                <a:solidFill>
                  <a:srgbClr val="339933"/>
                </a:solidFill>
              </a:rPr>
              <a:t>3) розвиваючі технології (технологія В.В. Ємельянова «</a:t>
            </a:r>
            <a:r>
              <a:rPr lang="uk-UA" sz="2800" b="1" dirty="0" err="1">
                <a:solidFill>
                  <a:srgbClr val="339933"/>
                </a:solidFill>
              </a:rPr>
              <a:t>Фонопедичний</a:t>
            </a:r>
            <a:r>
              <a:rPr lang="uk-UA" sz="2800" b="1" dirty="0">
                <a:solidFill>
                  <a:srgbClr val="339933"/>
                </a:solidFill>
              </a:rPr>
              <a:t> метод розвитку голосу», </a:t>
            </a:r>
          </a:p>
          <a:p>
            <a:r>
              <a:rPr lang="uk-UA" sz="2800" b="1" dirty="0">
                <a:solidFill>
                  <a:srgbClr val="339933"/>
                </a:solidFill>
              </a:rPr>
              <a:t>мнемотехніка (технологія ефективного засвоєння інформації, ігрові технології));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7B87C4-6284-4380-9F3D-0E173905AD9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9890" y="2013990"/>
            <a:ext cx="4090220" cy="141501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CC8C0E-20C6-4287-82D7-ED83BCE5653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763" y="1883485"/>
            <a:ext cx="2438657" cy="189909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2377C3B-2BDD-4687-AA19-B77AD22067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09" y="3917310"/>
            <a:ext cx="3008672" cy="22146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7086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5671" y="3368516"/>
            <a:ext cx="10821987" cy="402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2550" y="361250"/>
            <a:ext cx="7930238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</a:rPr>
              <a:t>у музичному вихованні дошкільника застосовуються інноваційні та традиційні технології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3935" y="2410112"/>
            <a:ext cx="8727707" cy="3693319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b="1" dirty="0">
                <a:solidFill>
                  <a:srgbClr val="339933"/>
                </a:solidFill>
                <a:latin typeface="Arial Black" pitchFamily="34" charset="0"/>
              </a:rPr>
              <a:t>4) </a:t>
            </a:r>
            <a:r>
              <a:rPr lang="uk-UA" sz="2400" b="1" dirty="0">
                <a:solidFill>
                  <a:srgbClr val="339933"/>
                </a:solidFill>
                <a:latin typeface="Arial Black" pitchFamily="34" charset="0"/>
              </a:rPr>
              <a:t>корекційні технології (</a:t>
            </a:r>
            <a:r>
              <a:rPr lang="uk-UA" sz="2400" b="1" dirty="0" err="1">
                <a:solidFill>
                  <a:srgbClr val="339933"/>
                </a:solidFill>
                <a:latin typeface="Arial Black" pitchFamily="34" charset="0"/>
              </a:rPr>
              <a:t>логоритміка</a:t>
            </a:r>
            <a:r>
              <a:rPr lang="uk-UA" sz="2400" b="1" dirty="0">
                <a:solidFill>
                  <a:srgbClr val="339933"/>
                </a:solidFill>
                <a:latin typeface="Arial Black" pitchFamily="34" charset="0"/>
              </a:rPr>
              <a:t>, </a:t>
            </a:r>
          </a:p>
          <a:p>
            <a:r>
              <a:rPr lang="uk-UA" sz="2400" b="1" dirty="0">
                <a:solidFill>
                  <a:srgbClr val="339933"/>
                </a:solidFill>
                <a:latin typeface="Arial Black" pitchFamily="34" charset="0"/>
              </a:rPr>
              <a:t>музична терапія, </a:t>
            </a:r>
            <a:r>
              <a:rPr lang="uk-UA" sz="2400" b="1" dirty="0" err="1">
                <a:solidFill>
                  <a:srgbClr val="339933"/>
                </a:solidFill>
                <a:latin typeface="Arial Black" pitchFamily="34" charset="0"/>
              </a:rPr>
              <a:t>кольоротерапія</a:t>
            </a:r>
            <a:r>
              <a:rPr lang="uk-UA" sz="2400" b="1" dirty="0">
                <a:solidFill>
                  <a:srgbClr val="339933"/>
                </a:solidFill>
                <a:latin typeface="Arial Black" pitchFamily="34" charset="0"/>
              </a:rPr>
              <a:t>); </a:t>
            </a:r>
          </a:p>
          <a:p>
            <a:endParaRPr lang="uk-UA" sz="2400" b="1" dirty="0">
              <a:solidFill>
                <a:srgbClr val="339933"/>
              </a:solidFill>
              <a:latin typeface="Arial Black" pitchFamily="34" charset="0"/>
            </a:endParaRPr>
          </a:p>
          <a:p>
            <a:r>
              <a:rPr lang="uk-UA" sz="2400" b="1" dirty="0">
                <a:solidFill>
                  <a:srgbClr val="339933"/>
                </a:solidFill>
                <a:latin typeface="Arial Black" pitchFamily="34" charset="0"/>
              </a:rPr>
              <a:t>5) інформаційні технології (використання інформаційно-комп’ютерної технології (ІКТ) на заняттях у дитячих дошкільних закладах має ряд переваг перед традиційними формами організації занять); </a:t>
            </a:r>
          </a:p>
          <a:p>
            <a:endParaRPr lang="ru-RU" sz="2400" b="1" dirty="0">
              <a:solidFill>
                <a:srgbClr val="339933"/>
              </a:solidFill>
              <a:latin typeface="Arial Black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25868F8-F3DD-4011-B1AB-1B61F0C255A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9968" y="0"/>
            <a:ext cx="3329482" cy="213055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EB1D29C-8811-47C3-BCA6-57318B00F0F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0224" y="1397188"/>
            <a:ext cx="3218338" cy="242513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44A194C-6EB7-4383-B7A4-EE910A8C1F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6623" y="3822319"/>
            <a:ext cx="3441442" cy="280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06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3397" y="123778"/>
            <a:ext cx="7693076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C00000"/>
                </a:solidFill>
              </a:rPr>
              <a:t>у музичному вихованні дошкільника застосовуються</a:t>
            </a:r>
          </a:p>
          <a:p>
            <a:pPr algn="ctr"/>
            <a:r>
              <a:rPr lang="uk-UA" sz="3200" b="1" dirty="0">
                <a:solidFill>
                  <a:srgbClr val="C00000"/>
                </a:solidFill>
              </a:rPr>
              <a:t> інноваційні та традиційні </a:t>
            </a:r>
            <a:r>
              <a:rPr lang="uk-UA" sz="3200" b="1" dirty="0" err="1">
                <a:solidFill>
                  <a:srgbClr val="C00000"/>
                </a:solidFill>
              </a:rPr>
              <a:t>техн</a:t>
            </a:r>
            <a:r>
              <a:rPr lang="ru-RU" sz="3200" b="1" dirty="0" err="1">
                <a:solidFill>
                  <a:srgbClr val="C00000"/>
                </a:solidFill>
              </a:rPr>
              <a:t>ології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5760" y="1907455"/>
            <a:ext cx="9025128" cy="1908215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000" b="1" dirty="0">
                <a:solidFill>
                  <a:srgbClr val="339933"/>
                </a:solidFill>
                <a:latin typeface="Arial Black" pitchFamily="34" charset="0"/>
              </a:rPr>
              <a:t>6) </a:t>
            </a:r>
            <a:r>
              <a:rPr lang="uk-UA" sz="2000" b="1" dirty="0">
                <a:solidFill>
                  <a:srgbClr val="339933"/>
                </a:solidFill>
                <a:latin typeface="Arial Black" pitchFamily="34" charset="0"/>
              </a:rPr>
              <a:t>пізнавально - дослідницька діяльність (технологія ТРВЗ (теорія рішення винахідницьких завдань), концепція Карла Орфа «Шульверк. Музика для дітей», </a:t>
            </a:r>
          </a:p>
          <a:p>
            <a:r>
              <a:rPr lang="uk-UA" sz="2000" b="1" dirty="0">
                <a:solidFill>
                  <a:srgbClr val="339933"/>
                </a:solidFill>
                <a:latin typeface="Arial Black" pitchFamily="34" charset="0"/>
              </a:rPr>
              <a:t>технології Т. Тютюнникової «Елементарне музикування з дошкільниками»);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2269" y="3996437"/>
            <a:ext cx="7937331" cy="224676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7) </a:t>
            </a:r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особистісно-орієнтовані технології (комунікативні танці та ігри, технології музично-ритмічного виховання </a:t>
            </a:r>
          </a:p>
          <a:p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(програма з ритмічної пластики «Ритмічна мозаїка» А. Буреніної, </a:t>
            </a:r>
          </a:p>
          <a:p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націлена на гармонійний розвиток особистості, </a:t>
            </a:r>
          </a:p>
          <a:p>
            <a:r>
              <a:rPr lang="uk-UA" sz="2000" dirty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єдності духовного та фізичного)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65E7C92-A69D-415A-9481-E2E3DA3CAB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0817" y="2153265"/>
            <a:ext cx="2230251" cy="2077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36A9CD-FE37-4023-85E0-2BBE6F0EB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7690" y="123779"/>
            <a:ext cx="3077497" cy="20294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7049AAE-6F87-468E-859C-4441E9EBDB9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49057" y="4539199"/>
            <a:ext cx="3191255" cy="173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30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0253" y="173472"/>
            <a:ext cx="10765766" cy="107721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339933"/>
                </a:solidFill>
              </a:rPr>
              <a:t>Здоров’язберігаючі технології, які використовуються в музичному вихованні</a:t>
            </a:r>
            <a:r>
              <a:rPr lang="ru-RU" sz="3200" b="1" dirty="0">
                <a:solidFill>
                  <a:srgbClr val="339933"/>
                </a:solidFill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024" y="1440772"/>
            <a:ext cx="724910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uk-UA" sz="3200" b="1" i="1" dirty="0">
                <a:solidFill>
                  <a:schemeClr val="accent3">
                    <a:lumMod val="75000"/>
                  </a:schemeClr>
                </a:solidFill>
              </a:rPr>
              <a:t>Валеологічні пісеньки–співаночки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838357" y="3853005"/>
            <a:ext cx="8166339" cy="259346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i="1" dirty="0">
                <a:solidFill>
                  <a:schemeClr val="accent3">
                    <a:lumMod val="75000"/>
                  </a:schemeClr>
                </a:solidFill>
              </a:rPr>
              <a:t>Голос-це своєрідний індикатор здоров’я людини. </a:t>
            </a:r>
          </a:p>
          <a:p>
            <a:pPr>
              <a:lnSpc>
                <a:spcPct val="150000"/>
              </a:lnSpc>
            </a:pPr>
            <a:r>
              <a:rPr lang="uk-UA" sz="2800" b="1" i="1" dirty="0">
                <a:solidFill>
                  <a:schemeClr val="accent3">
                    <a:lumMod val="75000"/>
                  </a:schemeClr>
                </a:solidFill>
              </a:rPr>
              <a:t>Хто має сильний голос, зазвичай, має міцне здоров’я.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2738" y="1035481"/>
            <a:ext cx="2547637" cy="259346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B50612-0365-43F3-827D-1E9C16AB8C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2104" y="4023312"/>
            <a:ext cx="2417542" cy="20778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Стрілка: вигнута вліво 3">
            <a:extLst>
              <a:ext uri="{FF2B5EF4-FFF2-40B4-BE49-F238E27FC236}">
                <a16:creationId xmlns:a16="http://schemas.microsoft.com/office/drawing/2014/main" id="{C142949F-9129-46F9-82E9-2EDBE732E390}"/>
              </a:ext>
            </a:extLst>
          </p:cNvPr>
          <p:cNvSpPr/>
          <p:nvPr/>
        </p:nvSpPr>
        <p:spPr>
          <a:xfrm>
            <a:off x="7654126" y="1563481"/>
            <a:ext cx="1391452" cy="153746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58DE4E3E-FEA8-456A-9E50-1F2077A495A3}"/>
              </a:ext>
            </a:extLst>
          </p:cNvPr>
          <p:cNvSpPr/>
          <p:nvPr/>
        </p:nvSpPr>
        <p:spPr>
          <a:xfrm>
            <a:off x="264676" y="2638882"/>
            <a:ext cx="740298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uk-UA" sz="2800" b="1" dirty="0">
                <a:solidFill>
                  <a:srgbClr val="C00000"/>
                </a:solidFill>
              </a:rPr>
              <a:t>виховання та розвиток дитячих голосів </a:t>
            </a:r>
          </a:p>
        </p:txBody>
      </p:sp>
    </p:spTree>
    <p:extLst>
      <p:ext uri="{BB962C8B-B14F-4D97-AF65-F5344CB8AC3E}">
        <p14:creationId xmlns:p14="http://schemas.microsoft.com/office/powerpoint/2010/main" val="994154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7388" y="345382"/>
            <a:ext cx="10765766" cy="107721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339933"/>
                </a:solidFill>
              </a:rPr>
              <a:t>Здоров’язберігаючі технології, які використовуються в музичному вихованні: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3298" y="1846053"/>
            <a:ext cx="8850702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chemeClr val="accent3">
                    <a:lumMod val="75000"/>
                  </a:schemeClr>
                </a:solidFill>
              </a:rPr>
              <a:t>Як розминку перед співом, використовують пальчикові, артикуляційні та дихальні гімнастики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05148" y="3501247"/>
            <a:ext cx="7545237" cy="138499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chemeClr val="accent3">
                    <a:lumMod val="75000"/>
                  </a:schemeClr>
                </a:solidFill>
              </a:rPr>
              <a:t>Дихальна гімнастика – сприяє розвитку дихальної системи, та співочих здібностей дітей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825" y="3501247"/>
            <a:ext cx="2505864" cy="16900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A0E507-757D-4F0E-AECA-2049AEF2E8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824" y="1539921"/>
            <a:ext cx="2489526" cy="16911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2E7BE27-0E22-4EB5-AAC4-E61461884F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426" y="4547818"/>
            <a:ext cx="2857500" cy="21431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9346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1542" y="3877358"/>
            <a:ext cx="3884930" cy="28417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2126" y="422606"/>
            <a:ext cx="10765766" cy="107721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solidFill>
                  <a:srgbClr val="339933"/>
                </a:solidFill>
              </a:rPr>
              <a:t>Здоров’язберігаючі технології, які використовуються в музичному вихованні: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0998" y="1892808"/>
            <a:ext cx="7603426" cy="32397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800" b="1" i="1" dirty="0">
                <a:solidFill>
                  <a:schemeClr val="accent3">
                    <a:lumMod val="75000"/>
                  </a:schemeClr>
                </a:solidFill>
              </a:rPr>
              <a:t>Артикуляційна гімнастика – сприяє тренуванню м’язів мовленнєвого апарату, розвиває музичну пам’ять, що сприяє запам’ятовуванню тексту пісень, уваги, розвиває почуття ритму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683020-4718-447A-962F-7C8E5E335C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6804" y="1727191"/>
            <a:ext cx="3974406" cy="23740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343570035"/>
      </p:ext>
    </p:extLst>
  </p:cSld>
  <p:clrMapOvr>
    <a:masterClrMapping/>
  </p:clrMapOvr>
</p:sld>
</file>

<file path=ppt/theme/theme1.xml><?xml version="1.0" encoding="utf-8"?>
<a:theme xmlns:a="http://schemas.openxmlformats.org/drawingml/2006/main" name="Туман">
  <a:themeElements>
    <a:clrScheme name="Туман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Туман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уман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TM04033937[[fn=Туман]]</Template>
  <TotalTime>2953</TotalTime>
  <Words>776</Words>
  <Application>Microsoft Office PowerPoint</Application>
  <PresentationFormat>Широкий екран</PresentationFormat>
  <Paragraphs>80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Century Gothic</vt:lpstr>
      <vt:lpstr>Times New Roman</vt:lpstr>
      <vt:lpstr>Wingdings</vt:lpstr>
      <vt:lpstr>Туман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Директор</dc:creator>
  <cp:lastModifiedBy>Директор</cp:lastModifiedBy>
  <cp:revision>118</cp:revision>
  <dcterms:created xsi:type="dcterms:W3CDTF">2025-03-31T09:13:37Z</dcterms:created>
  <dcterms:modified xsi:type="dcterms:W3CDTF">2025-10-02T11:07:10Z</dcterms:modified>
</cp:coreProperties>
</file>